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4.tiff" ContentType="image/tiff"/>
  <Override PartName="/ppt/media/image23.tiff" ContentType="image/tiff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25.tiff" ContentType="image/tiff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685800" y="1600200"/>
            <a:ext cx="7772040" cy="4343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685800" y="533520"/>
            <a:ext cx="7772040" cy="42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85800" y="1600200"/>
            <a:ext cx="7772040" cy="4343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  <p:pic>
        <p:nvPicPr>
          <p:cNvPr id="8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85800" y="1600200"/>
            <a:ext cx="7772040" cy="4343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85800" y="533520"/>
            <a:ext cx="7772040" cy="42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2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  <p:pic>
        <p:nvPicPr>
          <p:cNvPr id="12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850040" y="1600200"/>
            <a:ext cx="5443200" cy="4343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85800" y="533520"/>
            <a:ext cx="7772040" cy="42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8580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4343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68480" y="386892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68480" y="1600200"/>
            <a:ext cx="379260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85800" y="3868920"/>
            <a:ext cx="7772040" cy="2071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slideLayout" Target="../slideLayouts/slideLayout1.xml"/><Relationship Id="rId11" Type="http://schemas.openxmlformats.org/officeDocument/2006/relationships/slideLayout" Target="../slideLayouts/slideLayout2.xml"/><Relationship Id="rId12" Type="http://schemas.openxmlformats.org/officeDocument/2006/relationships/slideLayout" Target="../slideLayouts/slideLayout3.xml"/><Relationship Id="rId13" Type="http://schemas.openxmlformats.org/officeDocument/2006/relationships/slideLayout" Target="../slideLayouts/slideLayout4.xml"/><Relationship Id="rId14" Type="http://schemas.openxmlformats.org/officeDocument/2006/relationships/slideLayout" Target="../slideLayouts/slideLayout5.xml"/><Relationship Id="rId15" Type="http://schemas.openxmlformats.org/officeDocument/2006/relationships/slideLayout" Target="../slideLayouts/slideLayout6.xml"/><Relationship Id="rId16" Type="http://schemas.openxmlformats.org/officeDocument/2006/relationships/slideLayout" Target="../slideLayouts/slideLayout7.xml"/><Relationship Id="rId17" Type="http://schemas.openxmlformats.org/officeDocument/2006/relationships/slideLayout" Target="../slideLayouts/slideLayout8.xml"/><Relationship Id="rId18" Type="http://schemas.openxmlformats.org/officeDocument/2006/relationships/slideLayout" Target="../slideLayouts/slideLayout9.xml"/><Relationship Id="rId19" Type="http://schemas.openxmlformats.org/officeDocument/2006/relationships/slideLayout" Target="../slideLayouts/slideLayout10.xml"/><Relationship Id="rId20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6324480"/>
            <a:ext cx="9145080" cy="533160"/>
          </a:xfrm>
          <a:prstGeom prst="rect">
            <a:avLst/>
          </a:prstGeom>
          <a:ln>
            <a:noFill/>
          </a:ln>
        </p:spPr>
      </p:pic>
      <p:pic>
        <p:nvPicPr>
          <p:cNvPr id="1" name="Picture 7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6375240"/>
            <a:ext cx="1371240" cy="398160"/>
          </a:xfrm>
          <a:prstGeom prst="rect">
            <a:avLst/>
          </a:prstGeom>
          <a:ln>
            <a:noFill/>
          </a:ln>
        </p:spPr>
      </p:pic>
      <p:pic>
        <p:nvPicPr>
          <p:cNvPr id="2" name="Picture 8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4343400" y="6353280"/>
            <a:ext cx="533160" cy="504360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7581600" y="6374520"/>
            <a:ext cx="1398960" cy="431640"/>
          </a:xfrm>
          <a:prstGeom prst="rect">
            <a:avLst/>
          </a:prstGeom>
          <a:ln>
            <a:noFill/>
          </a:ln>
        </p:spPr>
      </p:pic>
      <p:sp>
        <p:nvSpPr>
          <p:cNvPr id="4" name="CustomShape 1"/>
          <p:cNvSpPr/>
          <p:nvPr/>
        </p:nvSpPr>
        <p:spPr>
          <a:xfrm>
            <a:off x="0" y="6432480"/>
            <a:ext cx="3744720" cy="228960"/>
          </a:xfrm>
          <a:prstGeom prst="rect">
            <a:avLst/>
          </a:prstGeom>
          <a:noFill/>
          <a:ln w="9360">
            <a:noFill/>
          </a:ln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GB" sz="900">
                <a:solidFill>
                  <a:srgbClr val="ffffff"/>
                </a:solidFill>
                <a:latin typeface="Arial"/>
                <a:ea typeface="ＭＳ Ｐゴシック"/>
              </a:rPr>
              <a:t>EBI is an Outstation of the European Molecular Biology Laboratory. </a:t>
            </a:r>
            <a:endParaRPr/>
          </a:p>
        </p:txBody>
      </p:sp>
      <p:pic>
        <p:nvPicPr>
          <p:cNvPr id="5" name="Picture 6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6934320" y="4613400"/>
            <a:ext cx="2209320" cy="2091960"/>
          </a:xfrm>
          <a:prstGeom prst="rect">
            <a:avLst/>
          </a:prstGeom>
          <a:ln>
            <a:noFill/>
          </a:ln>
        </p:spPr>
      </p:pic>
      <p:pic>
        <p:nvPicPr>
          <p:cNvPr id="6" name="Picture 7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360720" y="5791320"/>
            <a:ext cx="2590560" cy="753840"/>
          </a:xfrm>
          <a:prstGeom prst="rect">
            <a:avLst/>
          </a:prstGeom>
          <a:ln>
            <a:noFill/>
          </a:ln>
        </p:spPr>
      </p:pic>
      <p:pic>
        <p:nvPicPr>
          <p:cNvPr id="7" name="Picture 8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400200" cy="5036760"/>
          </a:xfrm>
          <a:prstGeom prst="rect">
            <a:avLst/>
          </a:prstGeom>
          <a:ln>
            <a:noFill/>
          </a:ln>
        </p:spPr>
      </p:pic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3505320" y="504720"/>
            <a:ext cx="5257440" cy="190476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pic>
        <p:nvPicPr>
          <p:cNvPr id="9" name="Picture 1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441360" y="5122800"/>
            <a:ext cx="2469600" cy="763200"/>
          </a:xfrm>
          <a:prstGeom prst="rect">
            <a:avLst/>
          </a:prstGeom>
          <a:ln>
            <a:noFill/>
          </a:ln>
        </p:spPr>
      </p:pic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6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  <p:sldLayoutId id="2147483660" r:id="rId21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6324480"/>
            <a:ext cx="9145080" cy="533160"/>
          </a:xfrm>
          <a:prstGeom prst="rect">
            <a:avLst/>
          </a:prstGeom>
          <a:ln>
            <a:noFill/>
          </a:ln>
        </p:spPr>
      </p:pic>
      <p:pic>
        <p:nvPicPr>
          <p:cNvPr id="46" name="Picture 7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6375240"/>
            <a:ext cx="1371240" cy="398160"/>
          </a:xfrm>
          <a:prstGeom prst="rect">
            <a:avLst/>
          </a:prstGeom>
          <a:ln>
            <a:noFill/>
          </a:ln>
        </p:spPr>
      </p:pic>
      <p:pic>
        <p:nvPicPr>
          <p:cNvPr id="47" name="Picture 8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4343400" y="6353280"/>
            <a:ext cx="533160" cy="504360"/>
          </a:xfrm>
          <a:prstGeom prst="rect">
            <a:avLst/>
          </a:prstGeom>
          <a:ln>
            <a:noFill/>
          </a:ln>
        </p:spPr>
      </p:pic>
      <p:pic>
        <p:nvPicPr>
          <p:cNvPr id="48" name="Picture 2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7581600" y="6374520"/>
            <a:ext cx="1398960" cy="431640"/>
          </a:xfrm>
          <a:prstGeom prst="rect">
            <a:avLst/>
          </a:prstGeom>
          <a:ln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533520"/>
            <a:ext cx="7772040" cy="914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91080" rIns="91080"/>
          <a:p>
            <a:pPr>
              <a:buSzPct val="45000"/>
              <a:buFont typeface="StarSymbol"/>
              <a:buChar char="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Times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Times"/>
              <a:buChar char="•"/>
            </a:pPr>
            <a:r>
              <a:rPr lang="en-US" sz="1600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Times"/>
              <a:buChar char="•"/>
            </a:pPr>
            <a:r>
              <a:rPr lang="en-US" sz="1400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dt"/>
          </p:nvPr>
        </p:nvSpPr>
        <p:spPr>
          <a:xfrm>
            <a:off x="2209680" y="6400800"/>
            <a:ext cx="1142640" cy="380520"/>
          </a:xfrm>
          <a:prstGeom prst="rect">
            <a:avLst/>
          </a:prstGeom>
        </p:spPr>
        <p:txBody>
          <a:bodyPr lIns="91080" rIns="91080" anchor="ctr"/>
          <a:p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ftr"/>
          </p:nvPr>
        </p:nvSpPr>
        <p:spPr>
          <a:xfrm>
            <a:off x="6019920" y="6400800"/>
            <a:ext cx="1294920" cy="380520"/>
          </a:xfrm>
          <a:prstGeom prst="rect">
            <a:avLst/>
          </a:prstGeom>
        </p:spPr>
        <p:txBody>
          <a:bodyPr lIns="91080" rIns="91080" anchor="ctr"/>
          <a:p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6324480"/>
            <a:ext cx="9145080" cy="533160"/>
          </a:xfrm>
          <a:prstGeom prst="rect">
            <a:avLst/>
          </a:prstGeom>
          <a:ln>
            <a:noFill/>
          </a:ln>
        </p:spPr>
      </p:pic>
      <p:pic>
        <p:nvPicPr>
          <p:cNvPr id="88" name="Picture 7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52280" y="6375240"/>
            <a:ext cx="1371240" cy="398160"/>
          </a:xfrm>
          <a:prstGeom prst="rect">
            <a:avLst/>
          </a:prstGeom>
          <a:ln>
            <a:noFill/>
          </a:ln>
        </p:spPr>
      </p:pic>
      <p:pic>
        <p:nvPicPr>
          <p:cNvPr id="89" name="Picture 8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4343400" y="6353280"/>
            <a:ext cx="533160" cy="504360"/>
          </a:xfrm>
          <a:prstGeom prst="rect">
            <a:avLst/>
          </a:prstGeom>
          <a:ln>
            <a:noFill/>
          </a:ln>
        </p:spPr>
      </p:pic>
      <p:pic>
        <p:nvPicPr>
          <p:cNvPr id="90" name="Picture 2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7581600" y="6374520"/>
            <a:ext cx="1398960" cy="431640"/>
          </a:xfrm>
          <a:prstGeom prst="rect">
            <a:avLst/>
          </a:prstGeom>
          <a:ln>
            <a:noFill/>
          </a:ln>
        </p:spPr>
      </p:pic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</p:spPr>
        <p:txBody>
          <a:bodyPr lIns="91080" rIns="91080" anchor="b"/>
          <a:p>
            <a:pPr>
              <a:lnSpc>
                <a:spcPct val="100000"/>
              </a:lnSpc>
            </a:pPr>
            <a:r>
              <a:rPr b="1" lang="en-US" sz="2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3575160" y="273240"/>
            <a:ext cx="5111280" cy="5852880"/>
          </a:xfrm>
          <a:prstGeom prst="rect">
            <a:avLst/>
          </a:prstGeom>
        </p:spPr>
        <p:txBody>
          <a:bodyPr lIns="91080" rIns="91080"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ＭＳ Ｐゴシック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8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Times"/>
              <a:buChar char="•"/>
            </a:pPr>
            <a:r>
              <a:rPr lang="en-US" sz="2400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</p:spPr>
        <p:txBody>
          <a:bodyPr lIns="91080" rIns="91080" anchor="ctr"/>
          <a:p>
            <a:pPr>
              <a:buSzPct val="45000"/>
              <a:buFont typeface="StarSymbol"/>
              <a:buChar char="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Seventh Outline LevelClick to edit Master text styles</a:t>
            </a:r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2209680" y="6400800"/>
            <a:ext cx="1142640" cy="380520"/>
          </a:xfrm>
          <a:prstGeom prst="rect">
            <a:avLst/>
          </a:prstGeom>
        </p:spPr>
        <p:txBody>
          <a:bodyPr lIns="91080" rIns="91080" anchor="ctr"/>
          <a:p>
            <a:endParaRPr/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6019920" y="6400800"/>
            <a:ext cx="1294920" cy="380520"/>
          </a:xfrm>
          <a:prstGeom prst="rect">
            <a:avLst/>
          </a:prstGeom>
        </p:spPr>
        <p:txBody>
          <a:bodyPr lIns="91080" rIns="91080" anchor="ctr"/>
          <a:p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3.tiff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4.tiff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5.tiff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3505320" y="504720"/>
            <a:ext cx="5257440" cy="190476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Perl API</a:t>
            </a:r>
            <a:endParaRPr/>
          </a:p>
        </p:txBody>
      </p:sp>
      <p:sp>
        <p:nvSpPr>
          <p:cNvPr id="131" name="TextShape 2"/>
          <p:cNvSpPr txBox="1"/>
          <p:nvPr/>
        </p:nvSpPr>
        <p:spPr>
          <a:xfrm>
            <a:off x="3505320" y="2409840"/>
            <a:ext cx="5257440" cy="175212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GB" sz="2200">
                <a:solidFill>
                  <a:srgbClr val="000000"/>
                </a:solidFill>
                <a:latin typeface="Arial"/>
                <a:ea typeface="ＭＳ Ｐゴシック"/>
              </a:rPr>
              <a:t>CRISPR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85800" y="533520"/>
            <a:ext cx="7772040" cy="914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Genome engineering</a:t>
            </a:r>
            <a:endParaRPr/>
          </a:p>
        </p:txBody>
      </p:sp>
      <p:sp>
        <p:nvSpPr>
          <p:cNvPr id="133" name="TextShape 2"/>
          <p:cNvSpPr txBox="1"/>
          <p:nvPr/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Researchers showed that exogenous DNA could be randomly integrated into the genome of yeast or bacteria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This process  could also occur in a targeted fashion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Genome engineering toolbox: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Cre-lox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Zinc-finger nucleases (ZFNs)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TAL effector DNA binding proteins</a:t>
            </a: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(TALENs)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Cluster regularly interspaces short</a:t>
            </a: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palindromic repeats (CRISPR)</a:t>
            </a:r>
            <a:endParaRPr/>
          </a:p>
        </p:txBody>
      </p:sp>
      <p:pic>
        <p:nvPicPr>
          <p:cNvPr id="134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715000" y="3517920"/>
            <a:ext cx="2742840" cy="2057040"/>
          </a:xfrm>
          <a:prstGeom prst="rect">
            <a:avLst/>
          </a:prstGeom>
          <a:ln>
            <a:noFill/>
          </a:ln>
        </p:spPr>
      </p:pic>
      <p:sp>
        <p:nvSpPr>
          <p:cNvPr id="135" name="CustomShape 3"/>
          <p:cNvSpPr/>
          <p:nvPr/>
        </p:nvSpPr>
        <p:spPr>
          <a:xfrm>
            <a:off x="685800" y="6022440"/>
            <a:ext cx="7772040" cy="257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GB" sz="1100">
                <a:solidFill>
                  <a:srgbClr val="2d2d8a"/>
                </a:solidFill>
                <a:latin typeface="Arial"/>
                <a:ea typeface="ＭＳ Ｐゴシック"/>
              </a:rPr>
              <a:t>http://www.vibconferences.be/sites/default/files/event-images/%5Bnid%5D/picture_copy_0.jpg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3831480" y="485640"/>
            <a:ext cx="4812840" cy="879480"/>
          </a:xfrm>
          <a:prstGeom prst="rect">
            <a:avLst/>
          </a:prstGeom>
        </p:spPr>
        <p:txBody>
          <a:bodyPr lIns="91080" rIns="91080" anchor="b"/>
          <a:p>
            <a:pPr>
              <a:lnSpc>
                <a:spcPct val="100000"/>
              </a:lnSpc>
            </a:pPr>
            <a:r>
              <a:rPr b="1" lang="en-US" sz="2000">
                <a:solidFill>
                  <a:srgbClr val="000000"/>
                </a:solidFill>
                <a:latin typeface="Arial"/>
                <a:ea typeface="ＭＳ Ｐゴシック"/>
              </a:rPr>
              <a:t>CRISPR/Cas9 system</a:t>
            </a:r>
            <a:endParaRPr/>
          </a:p>
        </p:txBody>
      </p:sp>
      <p:sp>
        <p:nvSpPr>
          <p:cNvPr id="137" name="TextShape 2"/>
          <p:cNvSpPr txBox="1"/>
          <p:nvPr/>
        </p:nvSpPr>
        <p:spPr>
          <a:xfrm>
            <a:off x="457200" y="716040"/>
            <a:ext cx="3007800" cy="5478120"/>
          </a:xfrm>
          <a:prstGeom prst="rect">
            <a:avLst/>
          </a:prstGeom>
        </p:spPr>
        <p:txBody>
          <a:bodyPr lIns="91080" rIns="91080" anchor="ctr"/>
          <a:p>
            <a:pPr>
              <a:lnSpc>
                <a:spcPct val="100000"/>
              </a:lnSpc>
            </a:pPr>
            <a:r>
              <a:rPr b="1" lang="en-US" sz="1400">
                <a:solidFill>
                  <a:srgbClr val="ffffff"/>
                </a:solidFill>
                <a:latin typeface="Arial"/>
                <a:ea typeface="ＭＳ Ｐゴシック"/>
              </a:rPr>
              <a:t>gRNA</a:t>
            </a: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: guide RNA specifies the targeted DNA sequence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400">
                <a:solidFill>
                  <a:srgbClr val="ffffff"/>
                </a:solidFill>
                <a:latin typeface="Arial"/>
                <a:ea typeface="ＭＳ Ｐゴシック"/>
              </a:rPr>
              <a:t>PAM sites:</a:t>
            </a: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 Protospacer adjacent motif a 2-6 base pair DNA sequence immediately following the DNA sequence targeted by the Cas9 nuclease in the CRISPR bacterial adaptive immune system.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400">
                <a:solidFill>
                  <a:srgbClr val="ffffff"/>
                </a:solidFill>
                <a:latin typeface="Arial"/>
                <a:ea typeface="ＭＳ Ｐゴシック"/>
              </a:rPr>
              <a:t>Canonical PAM sites: </a:t>
            </a: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5'-NGG-3’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400">
                <a:solidFill>
                  <a:srgbClr val="ffffff"/>
                </a:solidFill>
                <a:latin typeface="Arial"/>
                <a:ea typeface="ＭＳ Ｐゴシック"/>
              </a:rPr>
              <a:t>NHEJ: </a:t>
            </a: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Non-homologous end joining repairs double-strand breaks in DNA by directly ligating the breaks’ ends without the need for a homologous template.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400">
                <a:solidFill>
                  <a:srgbClr val="ffffff"/>
                </a:solidFill>
                <a:latin typeface="Arial"/>
                <a:ea typeface="ＭＳ Ｐゴシック"/>
              </a:rPr>
              <a:t>HDR: </a:t>
            </a:r>
            <a:r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Homology directed repairs double-strand breaks only when a homologue piece of DNA is present.</a:t>
            </a:r>
            <a:endParaRPr/>
          </a:p>
        </p:txBody>
      </p:sp>
      <p:pic>
        <p:nvPicPr>
          <p:cNvPr id="138" name="Picture 3" descr=""/>
          <p:cNvPicPr/>
          <p:nvPr/>
        </p:nvPicPr>
        <p:blipFill>
          <a:blip r:embed="rId1"/>
          <a:srcRect l="54545" t="398591" r="79976" b="415492"/>
          <a:stretch>
            <a:fillRect/>
          </a:stretch>
        </p:blipFill>
        <p:spPr>
          <a:xfrm>
            <a:off x="3831480" y="1689120"/>
            <a:ext cx="4854960" cy="40510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914400" y="6063840"/>
            <a:ext cx="7772040" cy="257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GB" sz="1100">
                <a:solidFill>
                  <a:srgbClr val="2d2d8a"/>
                </a:solidFill>
                <a:latin typeface="Arial"/>
                <a:ea typeface="ＭＳ Ｐゴシック"/>
              </a:rPr>
              <a:t>http://www.popularmechanics.com/science/a19067/11-crazy-things-we-can-do-with-crispr-cas9/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685800" y="533520"/>
            <a:ext cx="7772040" cy="914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WGE CRISPR sites in Ensembl</a:t>
            </a:r>
            <a:endParaRPr/>
          </a:p>
        </p:txBody>
      </p:sp>
      <p:sp>
        <p:nvSpPr>
          <p:cNvPr id="141" name="TextShape 2"/>
          <p:cNvSpPr txBox="1"/>
          <p:nvPr/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The WGE CRISPR-Analyser: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identifies CRISPR sites by scanning every 23 bases of the reference genome searching for:</a:t>
            </a:r>
            <a:endParaRPr/>
          </a:p>
          <a:p>
            <a:pPr lvl="2">
              <a:lnSpc>
                <a:spcPct val="100000"/>
              </a:lnSpc>
              <a:buFont typeface="Times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 CC as the first two bases (PAM site on the reverse strand), or </a:t>
            </a:r>
            <a:endParaRPr/>
          </a:p>
          <a:p>
            <a:pPr lvl="2">
              <a:lnSpc>
                <a:spcPct val="100000"/>
              </a:lnSpc>
              <a:buFont typeface="Times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 GG as the final two bases (PAM site on forward strand). </a:t>
            </a:r>
            <a:endParaRPr/>
          </a:p>
          <a:p>
            <a:pPr lvl="1">
              <a:lnSpc>
                <a:spcPct val="100000"/>
              </a:lnSpc>
              <a:buFont typeface="Times"/>
              <a:buChar char="•"/>
            </a:pPr>
            <a:r>
              <a:rPr lang="en-US" sz="2000">
                <a:solidFill>
                  <a:srgbClr val="000000"/>
                </a:solidFill>
                <a:latin typeface="Arial"/>
                <a:ea typeface="ＭＳ Ｐゴシック"/>
              </a:rPr>
              <a:t>identifies genome-wide off-target CRISPR, by directly comparing the CRISPR sequence to all other possible matches in the genome, with up to 4 bp of mismatch. </a:t>
            </a:r>
            <a:endParaRPr/>
          </a:p>
          <a:p>
            <a:pPr lvl="2">
              <a:lnSpc>
                <a:spcPct val="100000"/>
              </a:lnSpc>
              <a:buFont typeface="Times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computes genome-wide off-target scores for all CRISPR sites in the mouse and human exomes, including 200 bp flanks.</a:t>
            </a:r>
            <a:endParaRPr/>
          </a:p>
        </p:txBody>
      </p:sp>
      <p:sp>
        <p:nvSpPr>
          <p:cNvPr id="142" name="CustomShape 3"/>
          <p:cNvSpPr/>
          <p:nvPr/>
        </p:nvSpPr>
        <p:spPr>
          <a:xfrm>
            <a:off x="685800" y="5892840"/>
            <a:ext cx="7772040" cy="425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GB" sz="1100">
                <a:solidFill>
                  <a:srgbClr val="2d2d8a"/>
                </a:solidFill>
                <a:latin typeface="Arial"/>
                <a:ea typeface="ＭＳ Ｐゴシック"/>
              </a:rPr>
              <a:t>Hodgkins A et al., Bioinformatics. 2015 Sep 15;31(18):3078-80</a:t>
            </a:r>
            <a:r>
              <a:rPr lang="en-GB" sz="1100">
                <a:solidFill>
                  <a:srgbClr val="2d2d8a"/>
                </a:solidFill>
                <a:latin typeface="Arial"/>
                <a:ea typeface="ＭＳ Ｐゴシック"/>
              </a:rPr>
              <a:t>
</a:t>
            </a:r>
            <a:r>
              <a:rPr lang="en-GB" sz="1100">
                <a:solidFill>
                  <a:srgbClr val="2d2d8a"/>
                </a:solidFill>
                <a:latin typeface="Arial"/>
                <a:ea typeface="ＭＳ Ｐゴシック"/>
              </a:rPr>
              <a:t>http://www.sanger.ac.uk/htgt/wge/crispr_help#summary_explanation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85800" y="533520"/>
            <a:ext cx="7772040" cy="914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WGE CRISPR sites in Ensembl</a:t>
            </a:r>
            <a:endParaRPr/>
          </a:p>
        </p:txBody>
      </p:sp>
      <p:sp>
        <p:nvSpPr>
          <p:cNvPr id="144" name="TextShape 2"/>
          <p:cNvSpPr txBox="1"/>
          <p:nvPr/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91080" rIns="91080"/>
          <a:p>
            <a:endParaRPr/>
          </a:p>
        </p:txBody>
      </p:sp>
      <p:pic>
        <p:nvPicPr>
          <p:cNvPr id="145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85800" y="2325240"/>
            <a:ext cx="7772040" cy="3019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685800" y="533520"/>
            <a:ext cx="7772040" cy="914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ＭＳ Ｐゴシック"/>
              </a:rPr>
              <a:t>Exercises</a:t>
            </a:r>
            <a:endParaRPr/>
          </a:p>
        </p:txBody>
      </p:sp>
      <p:sp>
        <p:nvSpPr>
          <p:cNvPr id="147" name="TextShape 2"/>
          <p:cNvSpPr txBox="1"/>
          <p:nvPr/>
        </p:nvSpPr>
        <p:spPr>
          <a:xfrm>
            <a:off x="685800" y="1600200"/>
            <a:ext cx="7772040" cy="4343040"/>
          </a:xfrm>
          <a:prstGeom prst="rect">
            <a:avLst/>
          </a:prstGeom>
        </p:spPr>
        <p:txBody>
          <a:bodyPr lIns="91080" rIns="91080"/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Find the canonical CRISPR sites within a given genomic locus and store them in a BED file.</a:t>
            </a: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Given a gene (‘SERTM1’) find the canonical CRISPR sites within a genomic region 500bp upstream of the transcription start site to 500bp downstream of the transcription end site.</a:t>
            </a: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endParaRPr/>
          </a:p>
          <a:p>
            <a:pPr>
              <a:lnSpc>
                <a:spcPct val="100000"/>
              </a:lnSpc>
              <a:buFont typeface="Times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Find the closest canonical CRISPR site(s) to genomic position on chromosome 4: 121819483 using bedtools closest.</a:t>
            </a: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r>
              <a:rPr lang="en-US" sz="2200">
                <a:solidFill>
                  <a:srgbClr val="000000"/>
                </a:solidFill>
                <a:latin typeface="Arial"/>
                <a:ea typeface="ＭＳ Ｐゴシック"/>
              </a:rPr>
              <a:t>Hint: First extract all CRISPR sites from the bigBed file in a region 200bp around the location of interest.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